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Fira Sans SemiBold"/>
      <p:regular r:id="rId21"/>
      <p:bold r:id="rId22"/>
      <p:italic r:id="rId23"/>
      <p:boldItalic r:id="rId24"/>
    </p:embeddedFont>
    <p:embeddedFont>
      <p:font typeface="Fira Sans"/>
      <p:regular r:id="rId25"/>
      <p:bold r:id="rId26"/>
      <p:italic r:id="rId27"/>
      <p:boldItalic r:id="rId28"/>
    </p:embeddedFont>
    <p:embeddedFont>
      <p:font typeface="DM Serif Display"/>
      <p:regular r:id="rId29"/>
      <p:italic r:id="rId30"/>
    </p:embeddedFont>
    <p:embeddedFont>
      <p:font typeface="Karla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083">
          <p15:clr>
            <a:srgbClr val="9AA0A6"/>
          </p15:clr>
        </p15:guide>
        <p15:guide id="4" orient="horz" pos="2511">
          <p15:clr>
            <a:srgbClr val="9AA0A6"/>
          </p15:clr>
        </p15:guide>
        <p15:guide id="5" pos="493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083" orient="horz"/>
        <p:guide pos="2511" orient="horz"/>
        <p:guide pos="493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FiraSansSemiBold-bold.fntdata"/><Relationship Id="rId21" Type="http://schemas.openxmlformats.org/officeDocument/2006/relationships/font" Target="fonts/FiraSansSemiBold-regular.fntdata"/><Relationship Id="rId24" Type="http://schemas.openxmlformats.org/officeDocument/2006/relationships/font" Target="fonts/FiraSansSemiBold-boldItalic.fntdata"/><Relationship Id="rId23" Type="http://schemas.openxmlformats.org/officeDocument/2006/relationships/font" Target="fonts/FiraSans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FiraSans-bold.fntdata"/><Relationship Id="rId25" Type="http://schemas.openxmlformats.org/officeDocument/2006/relationships/font" Target="fonts/FiraSans-regular.fntdata"/><Relationship Id="rId28" Type="http://schemas.openxmlformats.org/officeDocument/2006/relationships/font" Target="fonts/FiraSans-boldItalic.fntdata"/><Relationship Id="rId27" Type="http://schemas.openxmlformats.org/officeDocument/2006/relationships/font" Target="fonts/Fira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DMSerifDisplay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Karla-regular.fntdata"/><Relationship Id="rId30" Type="http://schemas.openxmlformats.org/officeDocument/2006/relationships/font" Target="fonts/DMSerifDisplay-italic.fntdata"/><Relationship Id="rId11" Type="http://schemas.openxmlformats.org/officeDocument/2006/relationships/slide" Target="slides/slide5.xml"/><Relationship Id="rId33" Type="http://schemas.openxmlformats.org/officeDocument/2006/relationships/font" Target="fonts/Karla-italic.fntdata"/><Relationship Id="rId10" Type="http://schemas.openxmlformats.org/officeDocument/2006/relationships/slide" Target="slides/slide4.xml"/><Relationship Id="rId32" Type="http://schemas.openxmlformats.org/officeDocument/2006/relationships/font" Target="fonts/Karla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Karla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tlassian.com/git/tutorials/using-branches/git-merge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flatiron-school/DS-Sample-Group-Project" TargetMode="External"/><Relationship Id="rId3" Type="http://schemas.openxmlformats.org/officeDocument/2006/relationships/hyperlink" Target="https://www.atlassian.com/git/tutorials/comparing-workflows/feature-branch-workflow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tlassian.com/git/tutorials/using-branches/git-merge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5242882d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115242882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Adapted with &lt;3 by Lindsey Berlin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5242882db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5242882db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5242882d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5242882d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note: students should be able to grab curriculum content and work on it locally after this lecture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5242882db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5242882db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is the last real slide in the Introducing Git and GitHub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4660d47ce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4660d47ce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Gif from Giphy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Demonstrate turning a folder into a git repository - using git status to check if the folder is already in a git repo, etc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5242882db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5242882db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Demonstrate doing this - showcase how to think about descriptive URLs, discuss the reason you might add a description, then </a:t>
            </a:r>
            <a:r>
              <a:rPr lang="en"/>
              <a:t>talk through when you should/shouldn’t check those boxes, being sure to emphasize that it’s easy to add these files later!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through how you can also flip the script - start with a repo on GitHub (potentially checking those boxes), then clone that repo down onto your computer. Can demo, but should focus on this way of creating for now.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4660d47ce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4660d47ce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https://www.atlassian.com/git/tutorials/using-branches/git-merge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Demonstrate</a:t>
            </a:r>
            <a:r>
              <a:rPr lang="en">
                <a:solidFill>
                  <a:schemeClr val="dk1"/>
                </a:solidFill>
              </a:rPr>
              <a:t> these commands</a:t>
            </a:r>
            <a:r>
              <a:rPr lang="en">
                <a:solidFill>
                  <a:schemeClr val="dk1"/>
                </a:solidFill>
              </a:rPr>
              <a:t> - should also show that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checkout -b [BRANCH]</a:t>
            </a:r>
            <a:r>
              <a:rPr lang="en"/>
              <a:t> both creates a new branch and moves to it, and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branch -d [BRANCH]</a:t>
            </a:r>
            <a:r>
              <a:rPr lang="en">
                <a:solidFill>
                  <a:schemeClr val="dk1"/>
                </a:solidFill>
              </a:rPr>
              <a:t> will delete a branch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4660d47ce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4660d47ce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this, but don’t need to walk through it just yet - you can do that if you run the guided git practice session (like on slide 9), or can discuss via the sample group project: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https://github.com/flatiron-school/DS-Sample-Group-Project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resource: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https://www.atlassian.com/git/tutorials/comparing-workflows/feature-branch-workflow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4660d47ce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4660d47ce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Gif from Giphy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Show an example of merging a branch back into main.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Notes for students: Don’t work in the same Jupyter notebook when working in groups. Just don’t. And, for group work, plan BEFORE YOU START how you’ll bring everything together at the end!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Additional resource: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https://www.atlassian.com/git/tutorials/using-branches/git-merge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4660d47ce_0_274:notes"/>
          <p:cNvSpPr/>
          <p:nvPr>
            <p:ph idx="2" type="sldImg"/>
          </p:nvPr>
        </p:nvSpPr>
        <p:spPr>
          <a:xfrm>
            <a:off x="397565" y="685488"/>
            <a:ext cx="606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114660d47ce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00" lIns="91300" spcFirstLastPara="1" rIns="91300" wrap="square" tIns="91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CEFE"/>
              </a:buClr>
              <a:buSzPts val="2800"/>
              <a:buNone/>
              <a:defRPr sz="2800">
                <a:solidFill>
                  <a:srgbClr val="32CEF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407194" y="178941"/>
            <a:ext cx="7886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000">
                <a:solidFill>
                  <a:srgbClr val="002060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400050" y="10263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200">
                <a:latin typeface="Karla"/>
                <a:ea typeface="Karla"/>
                <a:cs typeface="Karla"/>
                <a:sym typeface="Karla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Karla"/>
                <a:ea typeface="Karla"/>
                <a:cs typeface="Karla"/>
                <a:sym typeface="Karl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Karla"/>
                <a:ea typeface="Karla"/>
                <a:cs typeface="Karla"/>
                <a:sym typeface="Karl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8688150" y="4767275"/>
            <a:ext cx="36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CEFE"/>
              </a:buClr>
              <a:buSzPts val="1800"/>
              <a:buNone/>
              <a:defRPr>
                <a:solidFill>
                  <a:srgbClr val="32CEFE"/>
                </a:solidFill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43434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Char char="○"/>
              <a:defRPr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■"/>
              <a:defRPr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6"/>
          <p:cNvPicPr preferRelativeResize="0"/>
          <p:nvPr/>
        </p:nvPicPr>
        <p:blipFill rotWithShape="1">
          <a:blip r:embed="rId3">
            <a:alphaModFix/>
          </a:blip>
          <a:srcRect b="-3850" l="0" r="0" t="3850"/>
          <a:stretch/>
        </p:blipFill>
        <p:spPr>
          <a:xfrm>
            <a:off x="3965200" y="0"/>
            <a:ext cx="5178826" cy="44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6"/>
          <p:cNvPicPr preferRelativeResize="0"/>
          <p:nvPr/>
        </p:nvPicPr>
        <p:blipFill rotWithShape="1">
          <a:blip r:embed="rId4">
            <a:alphaModFix/>
          </a:blip>
          <a:srcRect b="-10" l="0" r="0" t="0"/>
          <a:stretch/>
        </p:blipFill>
        <p:spPr>
          <a:xfrm>
            <a:off x="370700" y="4660525"/>
            <a:ext cx="2094225" cy="2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6"/>
          <p:cNvSpPr txBox="1"/>
          <p:nvPr/>
        </p:nvSpPr>
        <p:spPr>
          <a:xfrm>
            <a:off x="294500" y="979175"/>
            <a:ext cx="4061100" cy="3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4000">
                <a:solidFill>
                  <a:srgbClr val="23283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Creating Repositories and Collaborating with Git</a:t>
            </a:r>
            <a:endParaRPr i="0" sz="4000" u="none" cap="none" strike="noStrike">
              <a:solidFill>
                <a:srgbClr val="23283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08" name="Google Shape;108;p26"/>
          <p:cNvPicPr preferRelativeResize="0"/>
          <p:nvPr/>
        </p:nvPicPr>
        <p:blipFill rotWithShape="1">
          <a:blip r:embed="rId5">
            <a:alphaModFix/>
          </a:blip>
          <a:srcRect b="4396" l="-7990" r="6074" t="19"/>
          <a:stretch/>
        </p:blipFill>
        <p:spPr>
          <a:xfrm>
            <a:off x="5489875" y="0"/>
            <a:ext cx="36541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/>
          <p:nvPr/>
        </p:nvSpPr>
        <p:spPr>
          <a:xfrm rot="-5400000">
            <a:off x="7770750" y="3770250"/>
            <a:ext cx="1358100" cy="1388400"/>
          </a:xfrm>
          <a:prstGeom prst="rtTriangle">
            <a:avLst/>
          </a:prstGeom>
          <a:solidFill>
            <a:srgbClr val="E764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 txBox="1"/>
          <p:nvPr/>
        </p:nvSpPr>
        <p:spPr>
          <a:xfrm>
            <a:off x="2311800" y="1873325"/>
            <a:ext cx="45204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1B263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Any Questions?</a:t>
            </a:r>
            <a:endParaRPr sz="4000">
              <a:solidFill>
                <a:srgbClr val="1B263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 amt="60000"/>
          </a:blip>
          <a:srcRect b="-302" l="24282" r="1890" t="8492"/>
          <a:stretch/>
        </p:blipFill>
        <p:spPr>
          <a:xfrm>
            <a:off x="0" y="0"/>
            <a:ext cx="2479426" cy="26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5"/>
          <p:cNvSpPr/>
          <p:nvPr/>
        </p:nvSpPr>
        <p:spPr>
          <a:xfrm rot="-5400000">
            <a:off x="1071550" y="1224475"/>
            <a:ext cx="1358100" cy="1388400"/>
          </a:xfrm>
          <a:prstGeom prst="rtTriangle">
            <a:avLst/>
          </a:prstGeom>
          <a:solidFill>
            <a:srgbClr val="E764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51843" y="2089550"/>
            <a:ext cx="5143501" cy="9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7"/>
          <p:cNvSpPr/>
          <p:nvPr/>
        </p:nvSpPr>
        <p:spPr>
          <a:xfrm flipH="1">
            <a:off x="175" y="0"/>
            <a:ext cx="31173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7"/>
          <p:cNvSpPr txBox="1"/>
          <p:nvPr>
            <p:ph type="title"/>
          </p:nvPr>
        </p:nvSpPr>
        <p:spPr>
          <a:xfrm>
            <a:off x="280850" y="692531"/>
            <a:ext cx="3453900" cy="27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>
                <a:solidFill>
                  <a:srgbClr val="10182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Learning Objectives</a:t>
            </a:r>
            <a:endParaRPr sz="4000">
              <a:solidFill>
                <a:srgbClr val="10182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rgbClr val="10182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(You Will Be Able To)</a:t>
            </a:r>
            <a:endParaRPr sz="2200">
              <a:solidFill>
                <a:srgbClr val="10182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16" name="Google Shape;116;p27"/>
          <p:cNvSpPr txBox="1"/>
          <p:nvPr/>
        </p:nvSpPr>
        <p:spPr>
          <a:xfrm>
            <a:off x="3992227" y="545525"/>
            <a:ext cx="4672200" cy="41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820"/>
              </a:buClr>
              <a:buSzPts val="1500"/>
              <a:buFont typeface="Fira Sans"/>
              <a:buChar char="●"/>
            </a:pPr>
            <a:r>
              <a:rPr b="1" lang="en" sz="1500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Initialize</a:t>
            </a:r>
            <a:r>
              <a:rPr lang="en" sz="1500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 a new repository</a:t>
            </a:r>
            <a:endParaRPr sz="1500"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23850" lvl="1" marL="9144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101820"/>
              </a:buClr>
              <a:buSzPts val="1500"/>
              <a:buFont typeface="Fira Sans"/>
              <a:buChar char="○"/>
            </a:pPr>
            <a:r>
              <a:rPr lang="en" sz="1500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Connect that new repo to GitHub</a:t>
            </a:r>
            <a:endParaRPr sz="1500"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2385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101820"/>
              </a:buClr>
              <a:buSzPts val="1500"/>
              <a:buFont typeface="Fira Sans"/>
              <a:buChar char="●"/>
            </a:pPr>
            <a:r>
              <a:rPr lang="en" sz="1500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Create and </a:t>
            </a:r>
            <a:r>
              <a:rPr lang="en" sz="1500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switch between git </a:t>
            </a:r>
            <a:r>
              <a:rPr b="1" lang="en" sz="1500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branches</a:t>
            </a:r>
            <a:endParaRPr b="1" sz="1500"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2385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101820"/>
              </a:buClr>
              <a:buSzPts val="1500"/>
              <a:buFont typeface="Fira Sans"/>
              <a:buChar char="●"/>
            </a:pPr>
            <a:r>
              <a:rPr lang="en" sz="1500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Implement a </a:t>
            </a:r>
            <a:r>
              <a:rPr b="1" lang="en" sz="1500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branching workflow</a:t>
            </a:r>
            <a:endParaRPr b="1" sz="1500"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23850" lvl="0" marL="45720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Clr>
                <a:srgbClr val="101820"/>
              </a:buClr>
              <a:buSzPts val="1500"/>
              <a:buFont typeface="Fira Sans"/>
              <a:buChar char="●"/>
            </a:pPr>
            <a:r>
              <a:rPr lang="en" sz="1500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Avoid </a:t>
            </a:r>
            <a:r>
              <a:rPr b="1" lang="en" sz="1500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merge conflicts</a:t>
            </a:r>
            <a:endParaRPr b="1" sz="1500"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366575" y="915725"/>
            <a:ext cx="4116300" cy="3613800"/>
          </a:xfrm>
          <a:prstGeom prst="roundRect">
            <a:avLst>
              <a:gd fmla="val 552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8"/>
          <p:cNvSpPr/>
          <p:nvPr/>
        </p:nvSpPr>
        <p:spPr>
          <a:xfrm>
            <a:off x="366575" y="915725"/>
            <a:ext cx="4116300" cy="400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764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8"/>
          <p:cNvSpPr/>
          <p:nvPr/>
        </p:nvSpPr>
        <p:spPr>
          <a:xfrm>
            <a:off x="4656875" y="915725"/>
            <a:ext cx="4116300" cy="3613800"/>
          </a:xfrm>
          <a:prstGeom prst="roundRect">
            <a:avLst>
              <a:gd fmla="val 552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8"/>
          <p:cNvSpPr/>
          <p:nvPr/>
        </p:nvSpPr>
        <p:spPr>
          <a:xfrm>
            <a:off x="4656875" y="915725"/>
            <a:ext cx="4116300" cy="400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764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8"/>
          <p:cNvSpPr txBox="1"/>
          <p:nvPr>
            <p:ph type="title"/>
          </p:nvPr>
        </p:nvSpPr>
        <p:spPr>
          <a:xfrm>
            <a:off x="284427" y="156525"/>
            <a:ext cx="812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200">
                <a:solidFill>
                  <a:srgbClr val="10182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Where We Left Off</a:t>
            </a:r>
            <a:endParaRPr sz="2200">
              <a:solidFill>
                <a:srgbClr val="DE4B5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26" name="Google Shape;126;p28"/>
          <p:cNvSpPr/>
          <p:nvPr/>
        </p:nvSpPr>
        <p:spPr>
          <a:xfrm>
            <a:off x="4903825" y="920625"/>
            <a:ext cx="35064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What haven’t we covered?</a:t>
            </a:r>
            <a:endParaRPr i="0" sz="1300" u="none" cap="none" strike="noStrike"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27" name="Google Shape;127;p28"/>
          <p:cNvSpPr/>
          <p:nvPr/>
        </p:nvSpPr>
        <p:spPr>
          <a:xfrm>
            <a:off x="668525" y="920625"/>
            <a:ext cx="35064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Covered in ‘Introducing Git and GitHub’</a:t>
            </a:r>
            <a:endParaRPr i="0" sz="1300" u="none" cap="none" strike="noStrike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668525" y="1502425"/>
            <a:ext cx="35064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45109" lvl="0" marL="13716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Fira Sans"/>
              <a:buChar char="●"/>
            </a:pPr>
            <a:r>
              <a:rPr lang="en" sz="1700">
                <a:solidFill>
                  <a:srgbClr val="222222"/>
                </a:solidFill>
                <a:latin typeface="Fira Sans"/>
                <a:ea typeface="Fira Sans"/>
                <a:cs typeface="Fira Sans"/>
                <a:sym typeface="Fira Sans"/>
              </a:rPr>
              <a:t>Starting from an existing repository</a:t>
            </a:r>
            <a:endParaRPr sz="1700">
              <a:solidFill>
                <a:srgbClr val="22222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45109" lvl="0" marL="137160" rtl="0" algn="l"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Fira Sans"/>
              <a:buChar char="●"/>
            </a:pPr>
            <a:r>
              <a:rPr lang="en" sz="1700">
                <a:solidFill>
                  <a:srgbClr val="222222"/>
                </a:solidFill>
                <a:latin typeface="Fira Sans"/>
                <a:ea typeface="Fira Sans"/>
                <a:cs typeface="Fira Sans"/>
                <a:sym typeface="Fira Sans"/>
              </a:rPr>
              <a:t>Forking workflow</a:t>
            </a:r>
            <a:endParaRPr sz="1700">
              <a:solidFill>
                <a:srgbClr val="22222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45109" lvl="0" marL="137160" rtl="0" algn="l"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1700"/>
              <a:buFont typeface="Fira Sans"/>
              <a:buChar char="●"/>
            </a:pPr>
            <a:r>
              <a:rPr lang="en" sz="1700">
                <a:solidFill>
                  <a:srgbClr val="222222"/>
                </a:solidFill>
                <a:latin typeface="Fira Sans"/>
                <a:ea typeface="Fira Sans"/>
                <a:cs typeface="Fira Sans"/>
                <a:sym typeface="Fira Sans"/>
              </a:rPr>
              <a:t>Pushing changes</a:t>
            </a:r>
            <a:endParaRPr sz="1700">
              <a:solidFill>
                <a:srgbClr val="22222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4903825" y="1502425"/>
            <a:ext cx="35064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45109" lvl="0" marL="13716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Fira Sans"/>
              <a:buChar char="●"/>
            </a:pPr>
            <a:r>
              <a:rPr lang="en" sz="1700">
                <a:solidFill>
                  <a:srgbClr val="222222"/>
                </a:solidFill>
                <a:latin typeface="Fira Sans"/>
                <a:ea typeface="Fira Sans"/>
                <a:cs typeface="Fira Sans"/>
                <a:sym typeface="Fira Sans"/>
              </a:rPr>
              <a:t>Creating your own repo from scratch</a:t>
            </a:r>
            <a:endParaRPr sz="1700">
              <a:solidFill>
                <a:srgbClr val="22222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45109" lvl="0" marL="137160" rtl="0" algn="l"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Fira Sans"/>
              <a:buChar char="●"/>
            </a:pPr>
            <a:r>
              <a:rPr lang="en" sz="1700">
                <a:solidFill>
                  <a:srgbClr val="222222"/>
                </a:solidFill>
                <a:latin typeface="Fira Sans"/>
                <a:ea typeface="Fira Sans"/>
                <a:cs typeface="Fira Sans"/>
                <a:sym typeface="Fira Sans"/>
              </a:rPr>
              <a:t>Branching workflow</a:t>
            </a:r>
            <a:endParaRPr sz="1700">
              <a:solidFill>
                <a:srgbClr val="22222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45109" lvl="0" marL="137160" rtl="0" algn="l"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1700"/>
              <a:buFont typeface="Fira Sans"/>
              <a:buChar char="●"/>
            </a:pPr>
            <a:r>
              <a:rPr lang="en" sz="1700">
                <a:solidFill>
                  <a:srgbClr val="222222"/>
                </a:solidFill>
                <a:latin typeface="Fira Sans"/>
                <a:ea typeface="Fira Sans"/>
                <a:cs typeface="Fira Sans"/>
                <a:sym typeface="Fira Sans"/>
              </a:rPr>
              <a:t>Merging changes</a:t>
            </a:r>
            <a:endParaRPr sz="1700">
              <a:solidFill>
                <a:srgbClr val="22222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/>
          <p:nvPr/>
        </p:nvSpPr>
        <p:spPr>
          <a:xfrm flipH="1">
            <a:off x="300" y="0"/>
            <a:ext cx="37959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511693" y="2089550"/>
            <a:ext cx="5143501" cy="9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/>
          <p:nvPr/>
        </p:nvSpPr>
        <p:spPr>
          <a:xfrm>
            <a:off x="280850" y="1830300"/>
            <a:ext cx="4066200" cy="26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Initializing </a:t>
            </a: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turns any local directory/folder into a local git repository.</a:t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1820"/>
                </a:solidFill>
                <a:latin typeface="Courier New"/>
                <a:ea typeface="Courier New"/>
                <a:cs typeface="Courier New"/>
                <a:sym typeface="Courier New"/>
              </a:rPr>
              <a:t>git init</a:t>
            </a:r>
            <a:endParaRPr>
              <a:solidFill>
                <a:srgbClr val="1018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This creates a repository using ONLY Git, without involving GitHub at all. </a:t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Do not create a Git repository inside of another Git repository!</a:t>
            </a:r>
            <a:endParaRPr b="1"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101820"/>
              </a:buClr>
              <a:buSzPts val="1400"/>
              <a:buFont typeface="Fira Sans"/>
              <a:buChar char="●"/>
            </a:pP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Use </a:t>
            </a:r>
            <a:r>
              <a:rPr lang="en">
                <a:solidFill>
                  <a:srgbClr val="101820"/>
                </a:solidFill>
                <a:latin typeface="Courier New"/>
                <a:ea typeface="Courier New"/>
                <a:cs typeface="Courier New"/>
                <a:sym typeface="Courier New"/>
              </a:rPr>
              <a:t>git status</a:t>
            </a: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 to check!</a:t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7" name="Google Shape;137;p29"/>
          <p:cNvSpPr txBox="1"/>
          <p:nvPr>
            <p:ph type="title"/>
          </p:nvPr>
        </p:nvSpPr>
        <p:spPr>
          <a:xfrm>
            <a:off x="280850" y="692575"/>
            <a:ext cx="38901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10182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Initialize a </a:t>
            </a:r>
            <a:br>
              <a:rPr lang="en">
                <a:solidFill>
                  <a:srgbClr val="10182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n">
                <a:solidFill>
                  <a:srgbClr val="10182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New Repository</a:t>
            </a:r>
            <a:endParaRPr>
              <a:solidFill>
                <a:srgbClr val="10182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38" name="Google Shape;1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025" y="1728773"/>
            <a:ext cx="3890100" cy="2188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/>
          <p:nvPr/>
        </p:nvSpPr>
        <p:spPr>
          <a:xfrm flipH="1">
            <a:off x="300" y="0"/>
            <a:ext cx="37959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511693" y="2089550"/>
            <a:ext cx="5143501" cy="9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0"/>
          <p:cNvSpPr/>
          <p:nvPr/>
        </p:nvSpPr>
        <p:spPr>
          <a:xfrm>
            <a:off x="280850" y="1821825"/>
            <a:ext cx="4066200" cy="30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Easy to create a new repository on GitHub.</a:t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Then:</a:t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01820"/>
              </a:buClr>
              <a:buSzPts val="1400"/>
              <a:buFont typeface="Fira Sans"/>
              <a:buAutoNum type="arabicPeriod"/>
            </a:pP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Name your new repository</a:t>
            </a:r>
            <a:b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(will become the URL)</a:t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01820"/>
              </a:buClr>
              <a:buSzPts val="1400"/>
              <a:buFont typeface="Fira Sans"/>
              <a:buAutoNum type="arabicPeriod"/>
            </a:pP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Set permissions</a:t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101820"/>
              </a:buClr>
              <a:buSzPts val="1400"/>
              <a:buFont typeface="Fira Sans"/>
              <a:buAutoNum type="arabicPeriod"/>
            </a:pPr>
            <a:r>
              <a:rPr b="1"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READ CAREFULLY! </a:t>
            </a: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If you already have an existing </a:t>
            </a: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repository</a:t>
            </a: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 on your local computer (already ran </a:t>
            </a:r>
            <a:r>
              <a:rPr lang="en">
                <a:solidFill>
                  <a:srgbClr val="101820"/>
                </a:solidFill>
                <a:latin typeface="Courier New"/>
                <a:ea typeface="Courier New"/>
                <a:cs typeface="Courier New"/>
                <a:sym typeface="Courier New"/>
              </a:rPr>
              <a:t>git init</a:t>
            </a: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 in a folder with contents in it), make sure you DO NOT click any of the options!</a:t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" name="Google Shape;146;p30"/>
          <p:cNvSpPr txBox="1"/>
          <p:nvPr>
            <p:ph type="title"/>
          </p:nvPr>
        </p:nvSpPr>
        <p:spPr>
          <a:xfrm>
            <a:off x="280850" y="692575"/>
            <a:ext cx="38901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10182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Connect a Local Repository to GitHub</a:t>
            </a:r>
            <a:endParaRPr>
              <a:solidFill>
                <a:srgbClr val="10182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47" name="Google Shape;1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489200"/>
            <a:ext cx="1925400" cy="1739700"/>
          </a:xfrm>
          <a:prstGeom prst="rect">
            <a:avLst/>
          </a:prstGeom>
          <a:noFill/>
          <a:ln cap="flat" cmpd="sng" w="19050">
            <a:solidFill>
              <a:srgbClr val="1B263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4106" y="1368525"/>
            <a:ext cx="3890194" cy="3266499"/>
          </a:xfrm>
          <a:prstGeom prst="rect">
            <a:avLst/>
          </a:prstGeom>
          <a:noFill/>
          <a:ln cap="flat" cmpd="sng" w="19050">
            <a:solidFill>
              <a:srgbClr val="1B263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30"/>
          <p:cNvSpPr/>
          <p:nvPr/>
        </p:nvSpPr>
        <p:spPr>
          <a:xfrm rot="2470102">
            <a:off x="5884378" y="995676"/>
            <a:ext cx="460295" cy="30614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764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0"/>
          <p:cNvSpPr/>
          <p:nvPr/>
        </p:nvSpPr>
        <p:spPr>
          <a:xfrm>
            <a:off x="5101125" y="3203025"/>
            <a:ext cx="2042100" cy="16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764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0"/>
          <p:cNvSpPr txBox="1"/>
          <p:nvPr/>
        </p:nvSpPr>
        <p:spPr>
          <a:xfrm>
            <a:off x="6083625" y="1457875"/>
            <a:ext cx="3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7643C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b="1">
              <a:solidFill>
                <a:srgbClr val="E7643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2" name="Google Shape;152;p30"/>
          <p:cNvSpPr txBox="1"/>
          <p:nvPr/>
        </p:nvSpPr>
        <p:spPr>
          <a:xfrm>
            <a:off x="4796025" y="2371650"/>
            <a:ext cx="3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7643C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b="1">
              <a:solidFill>
                <a:srgbClr val="E7643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3" name="Google Shape;153;p30"/>
          <p:cNvSpPr txBox="1"/>
          <p:nvPr/>
        </p:nvSpPr>
        <p:spPr>
          <a:xfrm>
            <a:off x="4796025" y="3087675"/>
            <a:ext cx="3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7643C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b="1">
              <a:solidFill>
                <a:srgbClr val="E7643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/>
          <p:nvPr/>
        </p:nvSpPr>
        <p:spPr>
          <a:xfrm flipH="1">
            <a:off x="300" y="0"/>
            <a:ext cx="37959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511693" y="2089550"/>
            <a:ext cx="5143501" cy="9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1"/>
          <p:cNvSpPr/>
          <p:nvPr/>
        </p:nvSpPr>
        <p:spPr>
          <a:xfrm>
            <a:off x="280850" y="1433150"/>
            <a:ext cx="4015200" cy="3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Branches</a:t>
            </a: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 allow you to do your own work based off a main ‘trunk’ of code, without disrupting other people working off that ‘trunk’.</a:t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Default branch name: </a:t>
            </a:r>
            <a:r>
              <a:rPr lang="en">
                <a:solidFill>
                  <a:srgbClr val="101820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 (or </a:t>
            </a:r>
            <a:r>
              <a:rPr lang="en">
                <a:solidFill>
                  <a:srgbClr val="101820"/>
                </a:solidFill>
                <a:latin typeface="Courier New"/>
                <a:ea typeface="Courier New"/>
                <a:cs typeface="Courier New"/>
                <a:sym typeface="Courier New"/>
              </a:rPr>
              <a:t>master</a:t>
            </a: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>
              <a:solidFill>
                <a:srgbClr val="1018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1820"/>
                </a:solidFill>
                <a:latin typeface="Courier New"/>
                <a:ea typeface="Courier New"/>
                <a:cs typeface="Courier New"/>
                <a:sym typeface="Courier New"/>
              </a:rPr>
              <a:t>git branch</a:t>
            </a:r>
            <a:br>
              <a:rPr lang="en">
                <a:solidFill>
                  <a:srgbClr val="10182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Check your branches</a:t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1820"/>
                </a:solidFill>
                <a:latin typeface="Courier New"/>
                <a:ea typeface="Courier New"/>
                <a:cs typeface="Courier New"/>
                <a:sym typeface="Courier New"/>
              </a:rPr>
              <a:t>git branch [BRANCH]</a:t>
            </a: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b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Create a new branch, named </a:t>
            </a:r>
            <a:r>
              <a:rPr lang="en">
                <a:solidFill>
                  <a:srgbClr val="101820"/>
                </a:solidFill>
                <a:latin typeface="Courier New"/>
                <a:ea typeface="Courier New"/>
                <a:cs typeface="Courier New"/>
                <a:sym typeface="Courier New"/>
              </a:rPr>
              <a:t>[BRANCH]</a:t>
            </a: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 - but won’t move you to that branch!</a:t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101820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[BRANCH]</a:t>
            </a:r>
            <a:b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Move to the branch named </a:t>
            </a:r>
            <a:r>
              <a:rPr lang="en">
                <a:solidFill>
                  <a:srgbClr val="101820"/>
                </a:solidFill>
                <a:latin typeface="Courier New"/>
                <a:ea typeface="Courier New"/>
                <a:cs typeface="Courier New"/>
                <a:sym typeface="Courier New"/>
              </a:rPr>
              <a:t>[BRANCH]</a:t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1" name="Google Shape;161;p31"/>
          <p:cNvSpPr txBox="1"/>
          <p:nvPr>
            <p:ph type="title"/>
          </p:nvPr>
        </p:nvSpPr>
        <p:spPr>
          <a:xfrm>
            <a:off x="280850" y="692575"/>
            <a:ext cx="38901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10182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Git Branches</a:t>
            </a:r>
            <a:endParaRPr>
              <a:solidFill>
                <a:srgbClr val="10182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pSp>
        <p:nvGrpSpPr>
          <p:cNvPr id="162" name="Google Shape;162;p31"/>
          <p:cNvGrpSpPr/>
          <p:nvPr/>
        </p:nvGrpSpPr>
        <p:grpSpPr>
          <a:xfrm>
            <a:off x="4621159" y="1433148"/>
            <a:ext cx="4211140" cy="2855063"/>
            <a:chOff x="4787600" y="1033300"/>
            <a:chExt cx="3788700" cy="2583300"/>
          </a:xfrm>
        </p:grpSpPr>
        <p:sp>
          <p:nvSpPr>
            <p:cNvPr id="163" name="Google Shape;163;p31"/>
            <p:cNvSpPr/>
            <p:nvPr/>
          </p:nvSpPr>
          <p:spPr>
            <a:xfrm>
              <a:off x="4787600" y="1033300"/>
              <a:ext cx="3788700" cy="25833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4" name="Google Shape;164;p31"/>
            <p:cNvPicPr preferRelativeResize="0"/>
            <p:nvPr/>
          </p:nvPicPr>
          <p:blipFill rotWithShape="1">
            <a:blip r:embed="rId4">
              <a:alphaModFix/>
            </a:blip>
            <a:srcRect b="0" l="12198" r="16085" t="0"/>
            <a:stretch/>
          </p:blipFill>
          <p:spPr>
            <a:xfrm>
              <a:off x="4787600" y="1033300"/>
              <a:ext cx="3593550" cy="2583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/>
          <p:nvPr/>
        </p:nvSpPr>
        <p:spPr>
          <a:xfrm flipH="1">
            <a:off x="300" y="0"/>
            <a:ext cx="37959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511693" y="2089550"/>
            <a:ext cx="5143501" cy="9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/>
          <p:nvPr/>
        </p:nvSpPr>
        <p:spPr>
          <a:xfrm>
            <a:off x="280850" y="1821825"/>
            <a:ext cx="4015200" cy="30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A </a:t>
            </a:r>
            <a:r>
              <a:rPr b="1"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branching workflow</a:t>
            </a: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 is one common way to collaborate with others using GitHub.</a:t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One repository - many branches.</a:t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The Idea: </a:t>
            </a: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code is written on a feature branch, then merged into the main branch via a </a:t>
            </a:r>
            <a:r>
              <a:rPr b="1"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pull request </a:t>
            </a: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(a request to pull the content into main).</a:t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You will use this workflow for your projects! </a:t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" name="Google Shape;172;p32"/>
          <p:cNvSpPr txBox="1"/>
          <p:nvPr>
            <p:ph type="title"/>
          </p:nvPr>
        </p:nvSpPr>
        <p:spPr>
          <a:xfrm>
            <a:off x="280850" y="692575"/>
            <a:ext cx="38901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10182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Branching Workflow</a:t>
            </a:r>
            <a:endParaRPr>
              <a:solidFill>
                <a:srgbClr val="10182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3" name="Google Shape;173;p32"/>
          <p:cNvSpPr/>
          <p:nvPr/>
        </p:nvSpPr>
        <p:spPr>
          <a:xfrm>
            <a:off x="5050450" y="741475"/>
            <a:ext cx="3533544" cy="1830276"/>
          </a:xfrm>
          <a:prstGeom prst="cloud">
            <a:avLst/>
          </a:prstGeom>
          <a:solidFill>
            <a:srgbClr val="54A0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2"/>
          <p:cNvSpPr/>
          <p:nvPr/>
        </p:nvSpPr>
        <p:spPr>
          <a:xfrm>
            <a:off x="5050375" y="3228450"/>
            <a:ext cx="3533700" cy="1516800"/>
          </a:xfrm>
          <a:prstGeom prst="roundRect">
            <a:avLst>
              <a:gd fmla="val 16667" name="adj"/>
            </a:avLst>
          </a:prstGeom>
          <a:solidFill>
            <a:srgbClr val="54A0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/>
          <p:nvPr/>
        </p:nvSpPr>
        <p:spPr>
          <a:xfrm rot="5398183">
            <a:off x="6692404" y="2526700"/>
            <a:ext cx="2271000" cy="65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2"/>
          <p:cNvSpPr/>
          <p:nvPr/>
        </p:nvSpPr>
        <p:spPr>
          <a:xfrm rot="-5401823">
            <a:off x="4765961" y="2522350"/>
            <a:ext cx="2262600" cy="65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" name="Google Shape;177;p32"/>
          <p:cNvCxnSpPr/>
          <p:nvPr/>
        </p:nvCxnSpPr>
        <p:spPr>
          <a:xfrm>
            <a:off x="6817125" y="618525"/>
            <a:ext cx="0" cy="44571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32"/>
          <p:cNvSpPr/>
          <p:nvPr/>
        </p:nvSpPr>
        <p:spPr>
          <a:xfrm rot="-2228">
            <a:off x="5891425" y="1070246"/>
            <a:ext cx="1851600" cy="65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Request</a:t>
            </a:r>
            <a:endParaRPr/>
          </a:p>
        </p:txBody>
      </p:sp>
      <p:sp>
        <p:nvSpPr>
          <p:cNvPr id="179" name="Google Shape;179;p32"/>
          <p:cNvSpPr/>
          <p:nvPr/>
        </p:nvSpPr>
        <p:spPr>
          <a:xfrm rot="10797772">
            <a:off x="5891424" y="4009216"/>
            <a:ext cx="1851600" cy="65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2"/>
          <p:cNvSpPr txBox="1"/>
          <p:nvPr/>
        </p:nvSpPr>
        <p:spPr>
          <a:xfrm>
            <a:off x="5050275" y="355900"/>
            <a:ext cx="17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Working Branch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6944600" y="355900"/>
            <a:ext cx="17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Main</a:t>
            </a:r>
            <a:r>
              <a:rPr lang="en">
                <a:latin typeface="Fira Sans"/>
                <a:ea typeface="Fira Sans"/>
                <a:cs typeface="Fira Sans"/>
                <a:sym typeface="Fira Sans"/>
              </a:rPr>
              <a:t> Branch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2" name="Google Shape;182;p32"/>
          <p:cNvSpPr txBox="1"/>
          <p:nvPr/>
        </p:nvSpPr>
        <p:spPr>
          <a:xfrm rot="-5400000">
            <a:off x="3882400" y="1456513"/>
            <a:ext cx="17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Remote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3" name="Google Shape;183;p32"/>
          <p:cNvSpPr txBox="1"/>
          <p:nvPr/>
        </p:nvSpPr>
        <p:spPr>
          <a:xfrm rot="-5400000">
            <a:off x="3882400" y="3786750"/>
            <a:ext cx="17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Local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4" name="Google Shape;184;p32"/>
          <p:cNvSpPr txBox="1"/>
          <p:nvPr/>
        </p:nvSpPr>
        <p:spPr>
          <a:xfrm rot="-5400000">
            <a:off x="6778700" y="2670950"/>
            <a:ext cx="206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it pull origin main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" name="Google Shape;185;p32"/>
          <p:cNvSpPr txBox="1"/>
          <p:nvPr/>
        </p:nvSpPr>
        <p:spPr>
          <a:xfrm rot="-5400000">
            <a:off x="4761100" y="2682850"/>
            <a:ext cx="224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it push origin [BRANCH]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6" name="Google Shape;186;p32"/>
          <p:cNvSpPr txBox="1"/>
          <p:nvPr/>
        </p:nvSpPr>
        <p:spPr>
          <a:xfrm>
            <a:off x="5891425" y="4153525"/>
            <a:ext cx="185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it merge main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 flipH="1">
            <a:off x="300" y="0"/>
            <a:ext cx="37959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511693" y="2089550"/>
            <a:ext cx="5143501" cy="9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3"/>
          <p:cNvSpPr/>
          <p:nvPr/>
        </p:nvSpPr>
        <p:spPr>
          <a:xfrm>
            <a:off x="280850" y="1821825"/>
            <a:ext cx="4015200" cy="30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Merging</a:t>
            </a: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 allows you to bring changes together into one harmonious project . . .</a:t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HOW TO AVOID MERGE CONFLICTS:</a:t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01820"/>
              </a:buClr>
              <a:buSzPts val="1400"/>
              <a:buFont typeface="Fira Sans"/>
              <a:buChar char="●"/>
            </a:pP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Plan ahead and communicate</a:t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01820"/>
              </a:buClr>
              <a:buSzPts val="1400"/>
              <a:buFont typeface="Fira Sans"/>
              <a:buChar char="●"/>
            </a:pP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Work on different Jupyter notebooks</a:t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101820"/>
              </a:buClr>
              <a:buSzPts val="1400"/>
              <a:buFont typeface="Fira Sans"/>
              <a:buChar char="●"/>
            </a:pPr>
            <a:r>
              <a:rPr lang="en">
                <a:solidFill>
                  <a:srgbClr val="101820"/>
                </a:solidFill>
                <a:latin typeface="Fira Sans"/>
                <a:ea typeface="Fira Sans"/>
                <a:cs typeface="Fira Sans"/>
                <a:sym typeface="Fira Sans"/>
              </a:rPr>
              <a:t>Use your own branch</a:t>
            </a:r>
            <a:endParaRPr>
              <a:solidFill>
                <a:srgbClr val="10182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4" name="Google Shape;194;p33"/>
          <p:cNvSpPr txBox="1"/>
          <p:nvPr>
            <p:ph type="title"/>
          </p:nvPr>
        </p:nvSpPr>
        <p:spPr>
          <a:xfrm>
            <a:off x="280850" y="692575"/>
            <a:ext cx="38901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10182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Merge Branches</a:t>
            </a:r>
            <a:endParaRPr>
              <a:solidFill>
                <a:srgbClr val="10182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150" y="1504950"/>
            <a:ext cx="4054150" cy="227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4"/>
          <p:cNvPicPr preferRelativeResize="0"/>
          <p:nvPr/>
        </p:nvPicPr>
        <p:blipFill rotWithShape="1">
          <a:blip r:embed="rId3">
            <a:alphaModFix/>
          </a:blip>
          <a:srcRect b="0" l="0" r="14522" t="0"/>
          <a:stretch/>
        </p:blipFill>
        <p:spPr>
          <a:xfrm flipH="1" rot="-5400000">
            <a:off x="4836556" y="3572663"/>
            <a:ext cx="1447876" cy="169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 rotWithShape="1">
          <a:blip r:embed="rId3">
            <a:alphaModFix/>
          </a:blip>
          <a:srcRect b="0" l="0" r="14522" t="0"/>
          <a:stretch/>
        </p:blipFill>
        <p:spPr>
          <a:xfrm rot="5400000">
            <a:off x="6513312" y="3572663"/>
            <a:ext cx="1447876" cy="169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 rotWithShape="1">
          <a:blip r:embed="rId3">
            <a:alphaModFix/>
          </a:blip>
          <a:srcRect b="0" l="0" r="14522" t="0"/>
          <a:stretch/>
        </p:blipFill>
        <p:spPr>
          <a:xfrm flipH="1" rot="10800000">
            <a:off x="6569559" y="-10"/>
            <a:ext cx="2574453" cy="301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/>
        </p:nvSpPr>
        <p:spPr>
          <a:xfrm>
            <a:off x="945150" y="1999800"/>
            <a:ext cx="7253700" cy="3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4800">
                <a:solidFill>
                  <a:srgbClr val="23283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Time to Try It!</a:t>
            </a:r>
            <a:endParaRPr sz="4800">
              <a:solidFill>
                <a:srgbClr val="23283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000">
              <a:solidFill>
                <a:srgbClr val="23283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1900">
              <a:solidFill>
                <a:srgbClr val="23283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